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69" r:id="rId4"/>
    <p:sldId id="259" r:id="rId5"/>
    <p:sldId id="276" r:id="rId6"/>
    <p:sldId id="277" r:id="rId7"/>
    <p:sldId id="260" r:id="rId8"/>
    <p:sldId id="261" r:id="rId9"/>
    <p:sldId id="270" r:id="rId10"/>
    <p:sldId id="262" r:id="rId11"/>
    <p:sldId id="263" r:id="rId12"/>
    <p:sldId id="266" r:id="rId13"/>
    <p:sldId id="264" r:id="rId14"/>
    <p:sldId id="265" r:id="rId15"/>
    <p:sldId id="271" r:id="rId16"/>
    <p:sldId id="282" r:id="rId17"/>
    <p:sldId id="275" r:id="rId18"/>
    <p:sldId id="283" r:id="rId19"/>
    <p:sldId id="28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0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Always</c:v>
                </c:pt>
                <c:pt idx="1">
                  <c:v>Most of the time</c:v>
                </c:pt>
                <c:pt idx="2">
                  <c:v>Sometimes</c:v>
                </c:pt>
                <c:pt idx="3">
                  <c:v>Rarely</c:v>
                </c:pt>
                <c:pt idx="4">
                  <c:v>Never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</c:v>
                </c:pt>
                <c:pt idx="1">
                  <c:v>37</c:v>
                </c:pt>
                <c:pt idx="2">
                  <c:v>10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Always</c:v>
                </c:pt>
                <c:pt idx="1">
                  <c:v>Most of the time</c:v>
                </c:pt>
                <c:pt idx="2">
                  <c:v>Sometimes</c:v>
                </c:pt>
                <c:pt idx="3">
                  <c:v>Rarely</c:v>
                </c:pt>
                <c:pt idx="4">
                  <c:v>Never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Always</c:v>
                </c:pt>
                <c:pt idx="1">
                  <c:v>Most of the time</c:v>
                </c:pt>
                <c:pt idx="2">
                  <c:v>Sometimes</c:v>
                </c:pt>
                <c:pt idx="3">
                  <c:v>Rarely</c:v>
                </c:pt>
                <c:pt idx="4">
                  <c:v>Never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82304"/>
        <c:axId val="9283840"/>
      </c:barChart>
      <c:catAx>
        <c:axId val="9282304"/>
        <c:scaling>
          <c:orientation val="minMax"/>
        </c:scaling>
        <c:delete val="0"/>
        <c:axPos val="b"/>
        <c:majorTickMark val="out"/>
        <c:minorTickMark val="none"/>
        <c:tickLblPos val="nextTo"/>
        <c:crossAx val="9283840"/>
        <c:crosses val="autoZero"/>
        <c:auto val="1"/>
        <c:lblAlgn val="ctr"/>
        <c:lblOffset val="100"/>
        <c:noMultiLvlLbl val="0"/>
      </c:catAx>
      <c:valAx>
        <c:axId val="9283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2823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1A258-AC8C-424C-A956-ED5D14E402DD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869C5-E512-4960-8424-4E84D5F65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62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869C5-E512-4960-8424-4E84D5F655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428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to gain trust:</a:t>
            </a:r>
          </a:p>
          <a:p>
            <a:r>
              <a:rPr lang="en-US" dirty="0" smtClean="0"/>
              <a:t>Saying you will do something and doing 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869C5-E512-4960-8424-4E84D5F655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585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869C5-E512-4960-8424-4E84D5F655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901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8A072-E9A8-40F9-ACCC-E17AA3ECED3E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8AC-DAD8-4EC8-A768-62FD8DF3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130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8A072-E9A8-40F9-ACCC-E17AA3ECED3E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8AC-DAD8-4EC8-A768-62FD8DF3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04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8A072-E9A8-40F9-ACCC-E17AA3ECED3E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8AC-DAD8-4EC8-A768-62FD8DF3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6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8A072-E9A8-40F9-ACCC-E17AA3ECED3E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8AC-DAD8-4EC8-A768-62FD8DF3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679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8A072-E9A8-40F9-ACCC-E17AA3ECED3E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8AC-DAD8-4EC8-A768-62FD8DF3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55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8A072-E9A8-40F9-ACCC-E17AA3ECED3E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8AC-DAD8-4EC8-A768-62FD8DF3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20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8A072-E9A8-40F9-ACCC-E17AA3ECED3E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8AC-DAD8-4EC8-A768-62FD8DF3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97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8A072-E9A8-40F9-ACCC-E17AA3ECED3E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8AC-DAD8-4EC8-A768-62FD8DF3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3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8A072-E9A8-40F9-ACCC-E17AA3ECED3E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8AC-DAD8-4EC8-A768-62FD8DF3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55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8A072-E9A8-40F9-ACCC-E17AA3ECED3E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8AC-DAD8-4EC8-A768-62FD8DF3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13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8A072-E9A8-40F9-ACCC-E17AA3ECED3E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98AC-DAD8-4EC8-A768-62FD8DF3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287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8A072-E9A8-40F9-ACCC-E17AA3ECED3E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198AC-DAD8-4EC8-A768-62FD8DF37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35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sswedeen@bidmc.harvard.edu" TargetMode="External"/><Relationship Id="rId2" Type="http://schemas.openxmlformats.org/officeDocument/2006/relationships/hyperlink" Target="mailto:bsiewert@bidmc.harvard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49237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Improving the Culture of Safety: </a:t>
            </a:r>
            <a:r>
              <a:rPr lang="en-US" sz="4000" dirty="0" smtClean="0"/>
              <a:t>from Transport Staff to Chairman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4572000"/>
            <a:ext cx="5410200" cy="1295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Bettina </a:t>
            </a:r>
            <a:r>
              <a:rPr lang="en-US" dirty="0" err="1" smtClean="0">
                <a:solidFill>
                  <a:schemeClr val="tx1"/>
                </a:solidFill>
              </a:rPr>
              <a:t>Siewert</a:t>
            </a:r>
            <a:r>
              <a:rPr lang="en-US" dirty="0" smtClean="0">
                <a:solidFill>
                  <a:schemeClr val="tx1"/>
                </a:solidFill>
              </a:rPr>
              <a:t>, MD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Vice Chair for Quality and Safety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in Radiology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10" descr="bidmclogo [Converted] sm.tif">
            <a:extLst>
              <a:ext uri="{FF2B5EF4-FFF2-40B4-BE49-F238E27FC236}">
                <a16:creationId xmlns="" xmlns:a16="http://schemas.microsoft.com/office/drawing/2014/main" id="{90F300A2-251C-4C47-97F8-0F338182A3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08" y="151351"/>
            <a:ext cx="1183392" cy="1424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828800" y="533400"/>
            <a:ext cx="28956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>
                <a:solidFill>
                  <a:srgbClr val="0070C0"/>
                </a:solidFill>
              </a:rPr>
              <a:t>BETH ISRAEL DEACONESS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>
                <a:solidFill>
                  <a:srgbClr val="0070C0"/>
                </a:solidFill>
              </a:rPr>
              <a:t>MEDICAL CENTER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 dirty="0">
                <a:solidFill>
                  <a:srgbClr val="0070C0"/>
                </a:solidFill>
              </a:rPr>
              <a:t>A member of CAREGROUP</a:t>
            </a:r>
          </a:p>
        </p:txBody>
      </p:sp>
      <p:pic>
        <p:nvPicPr>
          <p:cNvPr id="6" name="Picture 7" descr="HARVARD_logo_ppt_pri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514349"/>
            <a:ext cx="869950" cy="1009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867400" y="533400"/>
            <a:ext cx="19812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>
                <a:solidFill>
                  <a:srgbClr val="0070C0"/>
                </a:solidFill>
              </a:rPr>
              <a:t>HARVARD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>
                <a:solidFill>
                  <a:srgbClr val="0070C0"/>
                </a:solidFill>
              </a:rPr>
              <a:t>MEDICAL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>
                <a:solidFill>
                  <a:srgbClr val="0070C0"/>
                </a:solidFill>
              </a:rPr>
              <a:t>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05400" y="4571762"/>
            <a:ext cx="3505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Suzanne </a:t>
            </a:r>
            <a:r>
              <a:rPr lang="en-US" sz="2000" dirty="0" err="1" smtClean="0"/>
              <a:t>Swedeen</a:t>
            </a:r>
            <a:r>
              <a:rPr lang="en-US" sz="2000" dirty="0" smtClean="0"/>
              <a:t>, RN, MSN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 smtClean="0"/>
              <a:t>Quality Improvement  Specialist</a:t>
            </a:r>
          </a:p>
          <a:p>
            <a:pPr algn="ctr"/>
            <a:r>
              <a:rPr lang="en-US" sz="2000" dirty="0" smtClean="0"/>
              <a:t>In Radiology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98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Culture of Safety Project</a:t>
            </a:r>
            <a:br>
              <a:rPr lang="en-US" dirty="0" smtClean="0"/>
            </a:br>
            <a:r>
              <a:rPr lang="en-US" dirty="0" smtClean="0"/>
              <a:t>Timeline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5105400"/>
            <a:ext cx="8077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3400" y="4800600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2400" y="5514201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Sept/Nov ’14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3877270"/>
            <a:ext cx="9906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2 SREs revealed barriers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981200" y="4800600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352800" y="4800600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800600" y="4800600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324600" y="4800600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001000" y="4800600"/>
            <a:ext cx="0" cy="609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27842" y="3323272"/>
            <a:ext cx="1610607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Survey </a:t>
            </a:r>
            <a:r>
              <a:rPr lang="en-US" dirty="0"/>
              <a:t>d</a:t>
            </a:r>
            <a:r>
              <a:rPr lang="en-US" dirty="0" smtClean="0"/>
              <a:t>evelopment</a:t>
            </a:r>
          </a:p>
          <a:p>
            <a:pPr algn="ctr"/>
            <a:r>
              <a:rPr lang="en-US" dirty="0"/>
              <a:t>a</a:t>
            </a:r>
            <a:r>
              <a:rPr lang="en-US" dirty="0" smtClean="0"/>
              <a:t>nd </a:t>
            </a:r>
          </a:p>
          <a:p>
            <a:pPr algn="ctr"/>
            <a:r>
              <a:rPr lang="en-US" dirty="0"/>
              <a:t>p</a:t>
            </a:r>
            <a:r>
              <a:rPr lang="en-US" dirty="0" smtClean="0"/>
              <a:t>reparation </a:t>
            </a:r>
          </a:p>
          <a:p>
            <a:pPr algn="ctr"/>
            <a:r>
              <a:rPr lang="en-US" dirty="0"/>
              <a:t>a</a:t>
            </a:r>
            <a:r>
              <a:rPr lang="en-US" dirty="0" smtClean="0"/>
              <a:t>t meetings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876746" y="4154269"/>
            <a:ext cx="9144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Survey </a:t>
            </a:r>
          </a:p>
          <a:p>
            <a:pPr algn="ctr"/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819427" y="3877270"/>
            <a:ext cx="18288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Presentation of survey results at staff meetings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676508" y="4154269"/>
            <a:ext cx="13716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Safety work group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086600" y="3877270"/>
            <a:ext cx="19812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Begin</a:t>
            </a:r>
          </a:p>
          <a:p>
            <a:pPr algn="ctr"/>
            <a:r>
              <a:rPr lang="en-US" dirty="0" smtClean="0"/>
              <a:t>Implementation of countermeasures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676400" y="5514201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Jan/Feb ‘15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2971800" y="551420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March ‘15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4419600" y="548640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June ‘15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5715000" y="55142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Oct’15 – Nov ‘16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7620000" y="5514201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April ’17</a:t>
            </a:r>
            <a:endParaRPr lang="en-US" sz="1200" dirty="0"/>
          </a:p>
        </p:txBody>
      </p:sp>
      <p:pic>
        <p:nvPicPr>
          <p:cNvPr id="22" name="Picture 10" descr="Image result for staff meeting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035" y="2328863"/>
            <a:ext cx="1309687" cy="87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 descr="Image result for workgrou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172" y="2329439"/>
            <a:ext cx="1093256" cy="87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694" y="2362200"/>
            <a:ext cx="1042506" cy="780356"/>
          </a:xfrm>
          <a:prstGeom prst="rect">
            <a:avLst/>
          </a:prstGeom>
        </p:spPr>
      </p:pic>
      <p:pic>
        <p:nvPicPr>
          <p:cNvPr id="30" name="Picture 4" descr="Image result for surve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686" y="2221341"/>
            <a:ext cx="1148514" cy="105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survey monke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277" y="2348355"/>
            <a:ext cx="775845" cy="77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Image result for medical error symbo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medical error symbo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6" name="Picture 8" descr="Image result for medical error symbol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26" y="2334026"/>
            <a:ext cx="790174" cy="79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39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Survey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1570037"/>
            <a:ext cx="4191000" cy="45259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Human factor barriers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sz="2400" dirty="0" smtClean="0"/>
              <a:t>Unclear responsibility within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the team</a:t>
            </a:r>
          </a:p>
          <a:p>
            <a:r>
              <a:rPr lang="en-US" sz="2400" dirty="0" smtClean="0"/>
              <a:t>Lack of language skills</a:t>
            </a:r>
          </a:p>
          <a:p>
            <a:r>
              <a:rPr lang="en-US" sz="2400" dirty="0" smtClean="0"/>
              <a:t>Fear of retaliation</a:t>
            </a:r>
          </a:p>
          <a:p>
            <a:r>
              <a:rPr lang="en-US" sz="2400" dirty="0" smtClean="0"/>
              <a:t>Fear of disrespect</a:t>
            </a:r>
          </a:p>
          <a:p>
            <a:pPr marL="0" indent="0">
              <a:buNone/>
            </a:pPr>
            <a:r>
              <a:rPr lang="en-US" sz="2400" dirty="0" smtClean="0"/>
              <a:t>      - Lack of professionalism</a:t>
            </a:r>
          </a:p>
          <a:p>
            <a:r>
              <a:rPr lang="en-US" sz="2400" dirty="0" smtClean="0"/>
              <a:t>Fear of challenging authority</a:t>
            </a:r>
          </a:p>
          <a:p>
            <a:r>
              <a:rPr lang="en-US" sz="2400" dirty="0" smtClean="0"/>
              <a:t>High reporting threshold</a:t>
            </a:r>
          </a:p>
          <a:p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600200"/>
            <a:ext cx="4114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How many staff do not feel comfortable speaking up?</a:t>
            </a:r>
          </a:p>
          <a:p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How often 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do staff not speak up?</a:t>
            </a:r>
          </a:p>
          <a:p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What are the barriers?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2" descr="Image result for survey monke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755" y="228600"/>
            <a:ext cx="775845" cy="77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71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Results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“How likely are you to speak up?”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7258698"/>
              </p:ext>
            </p:extLst>
          </p:nvPr>
        </p:nvGraphicFramePr>
        <p:xfrm>
          <a:off x="457200" y="1828799"/>
          <a:ext cx="8001000" cy="4267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Oval 5"/>
          <p:cNvSpPr/>
          <p:nvPr/>
        </p:nvSpPr>
        <p:spPr>
          <a:xfrm>
            <a:off x="2286000" y="5410200"/>
            <a:ext cx="60198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" y="18404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57400" y="2310825"/>
            <a:ext cx="68580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50% of staff do not speak up all the time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6443246"/>
            <a:ext cx="556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346 of 648 (56%) of employees completed the survey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3331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Results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25" t="24407" r="5600" b="14728"/>
          <a:stretch/>
        </p:blipFill>
        <p:spPr bwMode="auto">
          <a:xfrm>
            <a:off x="381000" y="1658206"/>
            <a:ext cx="6248400" cy="5072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10200" y="3886200"/>
            <a:ext cx="2819400" cy="138499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184- &gt;690 </a:t>
            </a:r>
            <a:r>
              <a:rPr lang="en-US" sz="2800" dirty="0"/>
              <a:t>errors </a:t>
            </a:r>
            <a:endParaRPr lang="en-US" sz="2800" dirty="0" smtClean="0"/>
          </a:p>
          <a:p>
            <a:r>
              <a:rPr lang="en-US" sz="2800" dirty="0" smtClean="0"/>
              <a:t>are not reported</a:t>
            </a:r>
          </a:p>
          <a:p>
            <a:r>
              <a:rPr lang="en-US" sz="2800" dirty="0" smtClean="0"/>
              <a:t>annually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7652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5" t="31153" r="13125" b="15625"/>
          <a:stretch/>
        </p:blipFill>
        <p:spPr bwMode="auto">
          <a:xfrm>
            <a:off x="98981" y="1600200"/>
            <a:ext cx="8839200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48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Responsibility within the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9448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29% of staff do not consider safety part of their job </a:t>
            </a:r>
          </a:p>
          <a:p>
            <a:r>
              <a:rPr lang="en-US" sz="2000" dirty="0" smtClean="0"/>
              <a:t>“consider safety the responsibility of attending physician staff alone”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Solution</a:t>
            </a:r>
          </a:p>
          <a:p>
            <a:r>
              <a:rPr lang="en-US" sz="2800" dirty="0" smtClean="0"/>
              <a:t>Setting clear expectations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- code of conduct, employee orientation, staff evaluations</a:t>
            </a:r>
          </a:p>
          <a:p>
            <a:r>
              <a:rPr lang="en-US" sz="2800" dirty="0" smtClean="0"/>
              <a:t>Positive reinforcement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- personal “Thank you!”, employee of the month, spot bonus, newsletter story</a:t>
            </a:r>
            <a:endParaRPr lang="en-US" sz="2000" dirty="0"/>
          </a:p>
        </p:txBody>
      </p:sp>
      <p:sp>
        <p:nvSpPr>
          <p:cNvPr id="5" name="AutoShape 2" descr="Image result for solution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solution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 descr="C:\Users\bsiewert\Desktop\solution ico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8" r="24411"/>
          <a:stretch/>
        </p:blipFill>
        <p:spPr bwMode="auto">
          <a:xfrm>
            <a:off x="616327" y="3048000"/>
            <a:ext cx="855450" cy="81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2971800"/>
            <a:ext cx="8683625" cy="3124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Lack of Language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29% of staff do not know how to raise a concern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Solution</a:t>
            </a:r>
          </a:p>
          <a:p>
            <a:r>
              <a:rPr lang="en-US" sz="3000" dirty="0" smtClean="0"/>
              <a:t>Language scripts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sz="2200" dirty="0" smtClean="0"/>
              <a:t>- </a:t>
            </a:r>
            <a:r>
              <a:rPr lang="en-US" sz="2200" dirty="0" err="1" smtClean="0"/>
              <a:t>TeamSTEPPS</a:t>
            </a:r>
            <a:endParaRPr lang="en-US" sz="2200" dirty="0" smtClean="0"/>
          </a:p>
          <a:p>
            <a:r>
              <a:rPr lang="en-US" sz="3000" dirty="0" smtClean="0"/>
              <a:t>Locally specific language</a:t>
            </a:r>
          </a:p>
          <a:p>
            <a:pPr marL="0" indent="0">
              <a:buNone/>
            </a:pPr>
            <a:r>
              <a:rPr lang="en-US" sz="2200" dirty="0" smtClean="0"/>
              <a:t>    - Staff member: “Dr. X may I assist you?”</a:t>
            </a:r>
          </a:p>
          <a:p>
            <a:pPr marL="0" indent="0">
              <a:buNone/>
            </a:pPr>
            <a:r>
              <a:rPr lang="en-US" sz="2200" dirty="0" smtClean="0"/>
              <a:t>    - Dr. X: “What would you like to assist me with?”</a:t>
            </a:r>
          </a:p>
          <a:p>
            <a:pPr marL="0" indent="0">
              <a:buNone/>
            </a:pPr>
            <a:r>
              <a:rPr lang="en-US" sz="2200" i="1" dirty="0" smtClean="0"/>
              <a:t>                                                   Or</a:t>
            </a:r>
          </a:p>
          <a:p>
            <a:pPr marL="0" indent="0">
              <a:buNone/>
            </a:pPr>
            <a:r>
              <a:rPr lang="en-US" sz="2200" dirty="0"/>
              <a:t> </a:t>
            </a:r>
            <a:r>
              <a:rPr lang="en-US" sz="2200" dirty="0" smtClean="0"/>
              <a:t>    - </a:t>
            </a:r>
            <a:r>
              <a:rPr lang="en-US" sz="2400" dirty="0" smtClean="0"/>
              <a:t>“Can we review the images on the large screen outside the room?”</a:t>
            </a:r>
          </a:p>
          <a:p>
            <a:pPr marL="0" indent="0">
              <a:buNone/>
            </a:pPr>
            <a:endParaRPr lang="en-US" sz="2200" dirty="0" smtClean="0"/>
          </a:p>
          <a:p>
            <a:endParaRPr lang="en-US" dirty="0"/>
          </a:p>
        </p:txBody>
      </p:sp>
      <p:pic>
        <p:nvPicPr>
          <p:cNvPr id="4" name="Picture 5" descr="C:\Users\bsiewert\Desktop\solution ico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8" r="24411"/>
          <a:stretch/>
        </p:blipFill>
        <p:spPr bwMode="auto">
          <a:xfrm>
            <a:off x="616327" y="2286000"/>
            <a:ext cx="855450" cy="81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400" y="2209800"/>
            <a:ext cx="8610600" cy="3886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3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Fear of Retaliation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34% of staff are afraid of retaliation   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Solution</a:t>
            </a:r>
          </a:p>
          <a:p>
            <a:r>
              <a:rPr lang="en-US" sz="2800" dirty="0" smtClean="0"/>
              <a:t>Documented: Institutional policy against retaliation </a:t>
            </a:r>
          </a:p>
          <a:p>
            <a:r>
              <a:rPr lang="en-US" sz="2800" dirty="0" smtClean="0"/>
              <a:t>Perceived: Culture of transparency </a:t>
            </a:r>
          </a:p>
          <a:p>
            <a:pPr marL="0" indent="0">
              <a:buNone/>
            </a:pPr>
            <a:r>
              <a:rPr lang="en-US" sz="2200" dirty="0"/>
              <a:t> </a:t>
            </a:r>
            <a:r>
              <a:rPr lang="en-US" sz="2200" dirty="0" smtClean="0"/>
              <a:t>        </a:t>
            </a:r>
            <a:r>
              <a:rPr lang="en-US" sz="2200" dirty="0"/>
              <a:t> -- Expressing  appreciation   </a:t>
            </a:r>
            <a:r>
              <a:rPr lang="en-US" sz="2200" i="1" dirty="0"/>
              <a:t>“Thank you for bringing this to my attention</a:t>
            </a:r>
            <a:r>
              <a:rPr lang="en-US" sz="2200" i="1" dirty="0" smtClean="0"/>
              <a:t>!”</a:t>
            </a:r>
          </a:p>
          <a:p>
            <a:pPr marL="0" indent="0">
              <a:buNone/>
            </a:pPr>
            <a:r>
              <a:rPr lang="en-US" sz="2200" i="1" dirty="0"/>
              <a:t> </a:t>
            </a:r>
            <a:r>
              <a:rPr lang="en-US" sz="2200" i="1" dirty="0" smtClean="0"/>
              <a:t>         </a:t>
            </a:r>
            <a:r>
              <a:rPr lang="en-US" sz="2200" dirty="0" smtClean="0"/>
              <a:t>-- Consistent/open messaging around processes (assignments/scheduling)</a:t>
            </a:r>
          </a:p>
          <a:p>
            <a:pPr marL="0" indent="0">
              <a:buNone/>
            </a:pPr>
            <a:r>
              <a:rPr lang="en-US" sz="2200" dirty="0" smtClean="0"/>
              <a:t>          -- Avoid mixed messages</a:t>
            </a:r>
          </a:p>
          <a:p>
            <a:pPr marL="0" indent="0">
              <a:buNone/>
            </a:pPr>
            <a:r>
              <a:rPr lang="en-US" sz="2200" dirty="0" smtClean="0"/>
              <a:t>          --Timely follow-up communication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5" descr="C:\Users\bsiewert\Desktop\solution ic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8" r="24411"/>
          <a:stretch/>
        </p:blipFill>
        <p:spPr bwMode="auto">
          <a:xfrm>
            <a:off x="457200" y="2459103"/>
            <a:ext cx="855450" cy="81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800" y="2362201"/>
            <a:ext cx="8686800" cy="3581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26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Lack of Listening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52% of staff are concerned with lack of listening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</a:t>
            </a:r>
            <a:r>
              <a:rPr lang="en-US" sz="2800" dirty="0" smtClean="0"/>
              <a:t>Solution</a:t>
            </a:r>
          </a:p>
          <a:p>
            <a:pPr marL="0" indent="0">
              <a:buNone/>
            </a:pPr>
            <a:r>
              <a:rPr lang="en-US" sz="2800" dirty="0" smtClean="0"/>
              <a:t>Language script</a:t>
            </a:r>
          </a:p>
          <a:p>
            <a:pPr fontAlgn="t"/>
            <a:r>
              <a:rPr lang="en-US" sz="2200" b="1" dirty="0"/>
              <a:t>Make eye contact, align body language</a:t>
            </a:r>
            <a:endParaRPr lang="en-US" sz="2200" dirty="0"/>
          </a:p>
          <a:p>
            <a:pPr fontAlgn="t"/>
            <a:r>
              <a:rPr lang="en-US" sz="2200" dirty="0"/>
              <a:t>“Thank you for bringing this to my attention”</a:t>
            </a:r>
          </a:p>
          <a:p>
            <a:pPr fontAlgn="t"/>
            <a:r>
              <a:rPr lang="en-US" sz="2200" dirty="0"/>
              <a:t>“What I hear you saying is ….”</a:t>
            </a:r>
          </a:p>
          <a:p>
            <a:pPr fontAlgn="t"/>
            <a:r>
              <a:rPr lang="en-US" sz="2200" i="1" dirty="0"/>
              <a:t>“Do I understand correctly that you are concerned about X…?”</a:t>
            </a:r>
            <a:endParaRPr lang="en-US" sz="2200" dirty="0"/>
          </a:p>
          <a:p>
            <a:r>
              <a:rPr lang="en-US" sz="2200" i="1" dirty="0"/>
              <a:t>“I agree with using Y in this setting.”</a:t>
            </a:r>
            <a:endParaRPr lang="en-US" sz="22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5" descr="C:\Users\bsiewert\Desktop\solution ico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8" r="24411"/>
          <a:stretch/>
        </p:blipFill>
        <p:spPr bwMode="auto">
          <a:xfrm>
            <a:off x="592350" y="2611503"/>
            <a:ext cx="855450" cy="81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800" y="2438400"/>
            <a:ext cx="8001000" cy="3581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2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Fear of Disrespect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52% of staff are afraid of experiencing disrespect</a:t>
            </a:r>
          </a:p>
          <a:p>
            <a:pPr marL="0" indent="0">
              <a:buNone/>
            </a:pPr>
            <a:r>
              <a:rPr lang="en-US" sz="2800" dirty="0" smtClean="0"/>
              <a:t>- </a:t>
            </a:r>
            <a:r>
              <a:rPr lang="en-US" sz="2400" dirty="0" smtClean="0"/>
              <a:t>“only 39%” have experienced or witnessed disrespect 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dirty="0" smtClean="0"/>
              <a:t>           Solution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16" t="18555" r="17266" b="35742"/>
          <a:stretch/>
        </p:blipFill>
        <p:spPr bwMode="auto">
          <a:xfrm>
            <a:off x="3429000" y="2819400"/>
            <a:ext cx="5210175" cy="387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:\Users\bsiewert\Desktop\solution ic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8" r="24411"/>
          <a:stretch/>
        </p:blipFill>
        <p:spPr bwMode="auto">
          <a:xfrm>
            <a:off x="616327" y="3048000"/>
            <a:ext cx="855450" cy="81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2743200"/>
            <a:ext cx="8181975" cy="4038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1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Lack of Professionalism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9916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500" dirty="0" smtClean="0"/>
              <a:t>28% of staff are afraid of disrespect from an individual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500" dirty="0" smtClean="0"/>
              <a:t>Disruptive behavior can be successfully managed¹</a:t>
            </a:r>
          </a:p>
          <a:p>
            <a:r>
              <a:rPr lang="en-US" dirty="0" smtClean="0"/>
              <a:t>70% resolve with 1-3 conversations</a:t>
            </a:r>
          </a:p>
          <a:p>
            <a:r>
              <a:rPr lang="en-US" dirty="0" smtClean="0"/>
              <a:t>15% resolve/improve with guided intervention</a:t>
            </a:r>
          </a:p>
          <a:p>
            <a:r>
              <a:rPr lang="en-US" dirty="0" smtClean="0"/>
              <a:t>15% no change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</a:t>
            </a:r>
            <a:r>
              <a:rPr lang="en-US" sz="4500" dirty="0" smtClean="0"/>
              <a:t>Solution</a:t>
            </a:r>
            <a:endParaRPr lang="en-US" sz="1600" dirty="0" smtClean="0"/>
          </a:p>
          <a:p>
            <a:pPr marL="0" indent="0">
              <a:buNone/>
            </a:pPr>
            <a:r>
              <a:rPr lang="en-US" sz="4500" dirty="0" smtClean="0"/>
              <a:t>Commitment to establishing a process</a:t>
            </a:r>
          </a:p>
          <a:p>
            <a:r>
              <a:rPr lang="en-US" dirty="0" smtClean="0"/>
              <a:t>dedicated personnel </a:t>
            </a:r>
          </a:p>
          <a:p>
            <a:r>
              <a:rPr lang="en-US" dirty="0" smtClean="0"/>
              <a:t>institute of professionalism</a:t>
            </a:r>
          </a:p>
          <a:p>
            <a:endParaRPr lang="en-US" dirty="0"/>
          </a:p>
        </p:txBody>
      </p:sp>
      <p:pic>
        <p:nvPicPr>
          <p:cNvPr id="4" name="Picture 5" descr="C:\Users\bsiewert\Desktop\solution ic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8" r="24411"/>
          <a:stretch/>
        </p:blipFill>
        <p:spPr bwMode="auto">
          <a:xfrm>
            <a:off x="668550" y="3906903"/>
            <a:ext cx="855450" cy="81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1000" y="3754503"/>
            <a:ext cx="7924800" cy="23414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97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Fear of Challenging Authority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67% of staff are afraid of challenging authority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Solution</a:t>
            </a:r>
          </a:p>
          <a:p>
            <a:pPr marL="0" indent="0">
              <a:buNone/>
            </a:pPr>
            <a:r>
              <a:rPr lang="en-US" sz="2800" dirty="0"/>
              <a:t>Building high functioning </a:t>
            </a:r>
            <a:r>
              <a:rPr lang="en-US" sz="2800" dirty="0" smtClean="0"/>
              <a:t>teams</a:t>
            </a:r>
            <a:endParaRPr lang="en-US" sz="2800" dirty="0"/>
          </a:p>
          <a:p>
            <a:r>
              <a:rPr lang="en-US" sz="2400" dirty="0" smtClean="0"/>
              <a:t>Understanding safety event reporting as exchange of information among team members</a:t>
            </a:r>
          </a:p>
          <a:p>
            <a:r>
              <a:rPr lang="en-US" sz="2400" dirty="0" smtClean="0"/>
              <a:t>no questioning of competency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5" descr="C:\Users\bsiewert\Desktop\solution ico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8" r="24411"/>
          <a:stretch/>
        </p:blipFill>
        <p:spPr bwMode="auto">
          <a:xfrm>
            <a:off x="457200" y="3068703"/>
            <a:ext cx="855450" cy="81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800" y="2971800"/>
            <a:ext cx="8229600" cy="297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68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 Reporting Threshold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69% of staff do not report an uncertain observation</a:t>
            </a:r>
          </a:p>
          <a:p>
            <a:pPr marL="0" indent="0">
              <a:buNone/>
            </a:pPr>
            <a:r>
              <a:rPr lang="en-US" sz="2400" dirty="0" smtClean="0"/>
              <a:t>- Most frequent barrier among physicians</a:t>
            </a:r>
          </a:p>
          <a:p>
            <a:pPr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Solution</a:t>
            </a:r>
          </a:p>
          <a:p>
            <a:pPr marL="0" indent="0">
              <a:buNone/>
            </a:pPr>
            <a:r>
              <a:rPr lang="en-US" dirty="0" smtClean="0"/>
              <a:t>Acceptance of changing medical practice </a:t>
            </a:r>
          </a:p>
          <a:p>
            <a:r>
              <a:rPr lang="en-US" sz="2400" dirty="0" smtClean="0"/>
              <a:t>“The reality that medicine’s complexity has outgrown our individual capabilities as doctors.” </a:t>
            </a:r>
            <a:r>
              <a:rPr lang="en-US" sz="1200" dirty="0" err="1"/>
              <a:t>A</a:t>
            </a:r>
            <a:r>
              <a:rPr lang="en-US" sz="1200" dirty="0" err="1" smtClean="0"/>
              <a:t>tul</a:t>
            </a:r>
            <a:r>
              <a:rPr lang="en-US" sz="1200" dirty="0" smtClean="0"/>
              <a:t> </a:t>
            </a:r>
            <a:r>
              <a:rPr lang="en-US" sz="1200" dirty="0" err="1" smtClean="0"/>
              <a:t>Gawande</a:t>
            </a:r>
            <a:endParaRPr lang="en-US" sz="1200" dirty="0" smtClean="0"/>
          </a:p>
          <a:p>
            <a:r>
              <a:rPr lang="en-US" sz="2400" dirty="0"/>
              <a:t>H</a:t>
            </a:r>
            <a:r>
              <a:rPr lang="en-US" sz="2400" dirty="0" smtClean="0"/>
              <a:t>ealth care redesign through high functioning teams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</a:t>
            </a:r>
            <a:r>
              <a:rPr lang="en-US" sz="2000" dirty="0" smtClean="0"/>
              <a:t>- team </a:t>
            </a:r>
            <a:r>
              <a:rPr lang="en-US" sz="2000" dirty="0"/>
              <a:t>leaders </a:t>
            </a:r>
            <a:r>
              <a:rPr lang="en-US" sz="2000" dirty="0" smtClean="0"/>
              <a:t>recognize </a:t>
            </a:r>
            <a:r>
              <a:rPr lang="en-US" sz="2000" dirty="0"/>
              <a:t>the critical role of other team </a:t>
            </a:r>
            <a:r>
              <a:rPr lang="en-US" sz="2000" dirty="0" smtClean="0"/>
              <a:t>members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dirty="0"/>
              <a:t>for the success of team </a:t>
            </a:r>
            <a:r>
              <a:rPr lang="en-US" sz="2000" dirty="0" smtClean="0"/>
              <a:t>performance </a:t>
            </a:r>
            <a:endParaRPr lang="en-US" sz="2000" dirty="0"/>
          </a:p>
          <a:p>
            <a:endParaRPr lang="en-US" sz="700" dirty="0"/>
          </a:p>
          <a:p>
            <a:endParaRPr lang="en-US" sz="2400" dirty="0" smtClean="0"/>
          </a:p>
        </p:txBody>
      </p:sp>
      <p:pic>
        <p:nvPicPr>
          <p:cNvPr id="4" name="Picture 5" descr="C:\Users\bsiewert\Desktop\solution ico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8" r="24411"/>
          <a:stretch/>
        </p:blipFill>
        <p:spPr bwMode="auto">
          <a:xfrm>
            <a:off x="304800" y="2763903"/>
            <a:ext cx="855450" cy="81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400" y="2590800"/>
            <a:ext cx="8686800" cy="3581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3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Examples of Near Miss Reporting</a:t>
            </a:r>
            <a:br>
              <a:rPr lang="en-US" dirty="0" smtClean="0"/>
            </a:br>
            <a:r>
              <a:rPr lang="en-US" sz="3100" dirty="0" smtClean="0"/>
              <a:t>after Implementation of Countermeasures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/>
          <a:lstStyle/>
          <a:p>
            <a:r>
              <a:rPr lang="en-US" sz="2800" dirty="0" smtClean="0"/>
              <a:t>Wrong side percutaneous nephrostomy</a:t>
            </a:r>
          </a:p>
          <a:p>
            <a:r>
              <a:rPr lang="en-US" sz="2800" dirty="0" smtClean="0"/>
              <a:t>Break in sterility during interventional procedures</a:t>
            </a:r>
          </a:p>
          <a:p>
            <a:r>
              <a:rPr lang="en-US" sz="2800" dirty="0" smtClean="0"/>
              <a:t>Unrecognized anticoagulation prior to procedures</a:t>
            </a:r>
          </a:p>
          <a:p>
            <a:r>
              <a:rPr lang="en-US" sz="2800" dirty="0" smtClean="0"/>
              <a:t>Wrong medication administration</a:t>
            </a:r>
          </a:p>
          <a:p>
            <a:r>
              <a:rPr lang="en-US" sz="2800" dirty="0" smtClean="0"/>
              <a:t>Anaphylaxis to iodinated contrast</a:t>
            </a:r>
          </a:p>
          <a:p>
            <a:r>
              <a:rPr lang="en-US" sz="2800" dirty="0" smtClean="0"/>
              <a:t>“Unsafe” implanted device for MRI</a:t>
            </a:r>
          </a:p>
          <a:p>
            <a:r>
              <a:rPr lang="en-US" sz="2800" dirty="0" smtClean="0"/>
              <a:t>Wrong examination preparation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92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Success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Setting clear </a:t>
            </a:r>
            <a:r>
              <a:rPr lang="en-US" dirty="0" smtClean="0"/>
              <a:t>expectations</a:t>
            </a:r>
          </a:p>
          <a:p>
            <a:endParaRPr lang="en-US" sz="1400" dirty="0"/>
          </a:p>
          <a:p>
            <a:r>
              <a:rPr lang="en-US" dirty="0" smtClean="0"/>
              <a:t>Positive feedback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sz="2400" dirty="0" smtClean="0"/>
              <a:t>- individual, timely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dirty="0" smtClean="0"/>
              <a:t>Discussion of “speaking up” metric at QA meetings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- No of near misses on quality scorecard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086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Remaining Challenges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3614021"/>
              </p:ext>
            </p:extLst>
          </p:nvPr>
        </p:nvGraphicFramePr>
        <p:xfrm>
          <a:off x="457200" y="1965960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Remaining challenges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Future work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Time</a:t>
                      </a:r>
                      <a:r>
                        <a:rPr lang="en-US" sz="2400" baseline="0" dirty="0" smtClean="0"/>
                        <a:t> to enter case in database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Shortening forms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Underreporting of near misses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Rebranding as “great catch”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Physician training valuing autonomy, independence and self-reliance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Accepting the complexity of health care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Development of new understanding of team leadership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Leader as facilitator and supporter of high functioning teams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73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6400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1800" y="2575560"/>
            <a:ext cx="2209800" cy="370855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Culture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>
              <a:spcBef>
                <a:spcPts val="31"/>
              </a:spcBef>
            </a:pPr>
            <a:r>
              <a:rPr lang="en-US" sz="2400" dirty="0"/>
              <a:t>Transparency</a:t>
            </a:r>
          </a:p>
          <a:p>
            <a:r>
              <a:rPr lang="en-US" sz="2400" dirty="0"/>
              <a:t>Respect</a:t>
            </a:r>
          </a:p>
          <a:p>
            <a:r>
              <a:rPr lang="en-US" sz="2400" dirty="0"/>
              <a:t>High functioning teams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09900" y="2590800"/>
            <a:ext cx="3543300" cy="35086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Policies, Processes and Guidelines</a:t>
            </a:r>
            <a:endParaRPr lang="en-US" sz="2400" b="1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Code of </a:t>
            </a:r>
            <a:r>
              <a:rPr lang="en-US" sz="2400" dirty="0" smtClean="0"/>
              <a:t>Conduct and/or</a:t>
            </a:r>
            <a:endParaRPr lang="en-US" sz="2400" dirty="0"/>
          </a:p>
          <a:p>
            <a:r>
              <a:rPr lang="en-US" sz="2400" dirty="0" smtClean="0"/>
              <a:t>     Mission </a:t>
            </a:r>
            <a:r>
              <a:rPr lang="en-US" sz="2400" dirty="0"/>
              <a:t>statement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Staff </a:t>
            </a:r>
            <a:r>
              <a:rPr lang="en-US" sz="2400" dirty="0" smtClean="0"/>
              <a:t>evaluations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Policy against retaliation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Managing disruptive behavior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2572941"/>
            <a:ext cx="2667000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Tools</a:t>
            </a:r>
          </a:p>
          <a:p>
            <a:endParaRPr lang="en-US" dirty="0" smtClean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Language </a:t>
            </a:r>
            <a:r>
              <a:rPr lang="en-US" sz="2400" dirty="0" smtClean="0"/>
              <a:t>scripts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Active listening 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endParaRPr lang="en-US" sz="2400" dirty="0"/>
          </a:p>
        </p:txBody>
      </p:sp>
      <p:pic>
        <p:nvPicPr>
          <p:cNvPr id="6" name="Picture 2" descr="C:\Users\bsiewert\Pictures\barrier-breaking-down-482x3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243" y="22873"/>
            <a:ext cx="2101757" cy="146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2400" y="1752600"/>
            <a:ext cx="8839200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Overcoming barriers to safety event reporting requires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89339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Quotes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1371600" y="4881418"/>
            <a:ext cx="2286000" cy="159558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This means more to me than a paycheck!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4572000" y="2667000"/>
            <a:ext cx="2209800" cy="1752600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The culture is what keeps me here.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Oval Callout 7"/>
          <p:cNvSpPr/>
          <p:nvPr/>
        </p:nvSpPr>
        <p:spPr>
          <a:xfrm>
            <a:off x="76200" y="3352800"/>
            <a:ext cx="2590800" cy="1600200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 would not want to work anywhere else.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2286000" y="2133600"/>
            <a:ext cx="2362200" cy="1676400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 know my patients are safe here.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Callout 9"/>
          <p:cNvSpPr/>
          <p:nvPr/>
        </p:nvSpPr>
        <p:spPr>
          <a:xfrm>
            <a:off x="76200" y="1447800"/>
            <a:ext cx="2438400" cy="1371600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Doctors listen to what I have to say.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962400" y="4648200"/>
            <a:ext cx="4648200" cy="1905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Thank you for your attention!!</a:t>
            </a:r>
          </a:p>
          <a:p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hlinkClick r:id="rId2"/>
              </a:rPr>
              <a:t>bsiewert@bidmc.harvard.edu</a:t>
            </a: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hlinkClick r:id="rId3"/>
              </a:rPr>
              <a:t>sswedeen@bidmc.harvard.edu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3" name="Oval Callout 12"/>
          <p:cNvSpPr/>
          <p:nvPr/>
        </p:nvSpPr>
        <p:spPr>
          <a:xfrm>
            <a:off x="5943600" y="914400"/>
            <a:ext cx="3124200" cy="2133600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 staff here are amazing. They have saved me from making an error several times.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27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877</Words>
  <Application>Microsoft Office PowerPoint</Application>
  <PresentationFormat>On-screen Show (4:3)</PresentationFormat>
  <Paragraphs>210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Improving the Culture of Safety: from Transport Staff to Chairman</vt:lpstr>
      <vt:lpstr>Culture of Safety Project Timeline</vt:lpstr>
      <vt:lpstr>The Survey </vt:lpstr>
      <vt:lpstr>Survey Results </vt:lpstr>
      <vt:lpstr>Survey Results </vt:lpstr>
      <vt:lpstr>Survey Results</vt:lpstr>
      <vt:lpstr>Responsibility within the Team</vt:lpstr>
      <vt:lpstr>Lack of Language Training</vt:lpstr>
      <vt:lpstr>Fear of Retaliation</vt:lpstr>
      <vt:lpstr>Lack of Listening</vt:lpstr>
      <vt:lpstr>Fear of Disrespect</vt:lpstr>
      <vt:lpstr>Lack of Professionalism</vt:lpstr>
      <vt:lpstr>Fear of Challenging Authority</vt:lpstr>
      <vt:lpstr>High Reporting Threshold</vt:lpstr>
      <vt:lpstr> Examples of Near Miss Reporting after Implementation of Countermeasures</vt:lpstr>
      <vt:lpstr>Critical Success Factors</vt:lpstr>
      <vt:lpstr>Remaining Challenges</vt:lpstr>
      <vt:lpstr>Conclusion</vt:lpstr>
      <vt:lpstr>Quotes</vt:lpstr>
    </vt:vector>
  </TitlesOfParts>
  <Company>BIDMC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Siewert,Bettina</dc:creator>
  <cp:lastModifiedBy>Amelia Cook</cp:lastModifiedBy>
  <cp:revision>68</cp:revision>
  <dcterms:created xsi:type="dcterms:W3CDTF">2019-01-25T13:07:50Z</dcterms:created>
  <dcterms:modified xsi:type="dcterms:W3CDTF">2019-03-15T17:40:15Z</dcterms:modified>
</cp:coreProperties>
</file>